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8" roundtripDataSignature="AMtx7mgfORJcMVcSTovdDzxvz+vtvD4p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customschemas.google.com/relationships/presentationmetadata" Target="meta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9de7a9bc9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9de7a9bc9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19de7a9bc9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2" name="Google Shape;242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bdb0dc22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6bdb0dc22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16bdb0dc22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6bdb0dc221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16bdb0dc221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g16bdb0dc221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7.jpg"/><Relationship Id="rId5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14.jpg"/><Relationship Id="rId5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3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Relationship Id="rId4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Relationship Id="rId4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5.jpg"/><Relationship Id="rId5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459389" y="2575055"/>
            <a:ext cx="9144000" cy="10243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Welcome to Hotham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448807" y="3998845"/>
            <a:ext cx="9144000" cy="2033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GB"/>
              <a:t>Open Event </a:t>
            </a:r>
            <a:r>
              <a:rPr b="1" lang="en-GB"/>
              <a:t>for Prospective Parents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GB"/>
              <a:t>Richard Byrne-Smith, Headteacher</a:t>
            </a:r>
            <a:endParaRPr b="1"/>
          </a:p>
        </p:txBody>
      </p:sp>
      <p:grpSp>
        <p:nvGrpSpPr>
          <p:cNvPr id="90" name="Google Shape;90;p1"/>
          <p:cNvGrpSpPr/>
          <p:nvPr/>
        </p:nvGrpSpPr>
        <p:grpSpPr>
          <a:xfrm>
            <a:off x="-16330" y="0"/>
            <a:ext cx="12208328" cy="2601532"/>
            <a:chOff x="0" y="0"/>
            <a:chExt cx="12191999" cy="2276245"/>
          </a:xfrm>
        </p:grpSpPr>
        <p:sp>
          <p:nvSpPr>
            <p:cNvPr id="91" name="Google Shape;91;p1"/>
            <p:cNvSpPr/>
            <p:nvPr/>
          </p:nvSpPr>
          <p:spPr>
            <a:xfrm>
              <a:off x="0" y="342629"/>
              <a:ext cx="12191999" cy="1933616"/>
            </a:xfrm>
            <a:custGeom>
              <a:rect b="b" l="l" r="r" t="t"/>
              <a:pathLst>
                <a:path extrusionOk="0" h="1924050" w="6000750">
                  <a:moveTo>
                    <a:pt x="7144" y="1699736"/>
                  </a:moveTo>
                  <a:cubicBezTo>
                    <a:pt x="7144" y="1699736"/>
                    <a:pt x="1410176" y="2317909"/>
                    <a:pt x="2934176" y="1484471"/>
                  </a:cubicBezTo>
                  <a:cubicBezTo>
                    <a:pt x="4459129" y="651986"/>
                    <a:pt x="5998369" y="893921"/>
                    <a:pt x="5998369" y="893921"/>
                  </a:cubicBezTo>
                  <a:lnTo>
                    <a:pt x="5998369" y="7144"/>
                  </a:lnTo>
                  <a:lnTo>
                    <a:pt x="7144" y="7144"/>
                  </a:lnTo>
                  <a:lnTo>
                    <a:pt x="7144" y="1699736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0" y="0"/>
              <a:ext cx="12191999" cy="1043602"/>
            </a:xfrm>
            <a:custGeom>
              <a:rect b="b" l="l" r="r" t="t"/>
              <a:pathLst>
                <a:path extrusionOk="0" h="904875" w="6000750">
                  <a:moveTo>
                    <a:pt x="7144" y="7144"/>
                  </a:moveTo>
                  <a:lnTo>
                    <a:pt x="7144" y="613886"/>
                  </a:lnTo>
                  <a:cubicBezTo>
                    <a:pt x="647224" y="1034891"/>
                    <a:pt x="2136934" y="964406"/>
                    <a:pt x="3546634" y="574834"/>
                  </a:cubicBezTo>
                  <a:cubicBezTo>
                    <a:pt x="4882039" y="205264"/>
                    <a:pt x="5998369" y="893921"/>
                    <a:pt x="5998369" y="893921"/>
                  </a:cubicBezTo>
                  <a:lnTo>
                    <a:pt x="599836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7E0000"/>
                </a:gs>
                <a:gs pos="50000">
                  <a:srgbClr val="B60000"/>
                </a:gs>
                <a:gs pos="100000">
                  <a:srgbClr val="DB000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3397" y="1642078"/>
            <a:ext cx="1359490" cy="13510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ool shot.jpg" id="94" name="Google Shape;94;p1"/>
          <p:cNvPicPr preferRelativeResize="0"/>
          <p:nvPr/>
        </p:nvPicPr>
        <p:blipFill rotWithShape="1">
          <a:blip r:embed="rId4">
            <a:alphaModFix/>
          </a:blip>
          <a:srcRect b="6379" l="0" r="0" t="15432"/>
          <a:stretch/>
        </p:blipFill>
        <p:spPr>
          <a:xfrm rot="-412013">
            <a:off x="595988" y="3860675"/>
            <a:ext cx="2330874" cy="2429993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IMG_6098.jpg" id="95" name="Google Shape;9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03367">
            <a:off x="9388633" y="3576705"/>
            <a:ext cx="2111079" cy="2814771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9"/>
          <p:cNvPicPr preferRelativeResize="0"/>
          <p:nvPr/>
        </p:nvPicPr>
        <p:blipFill rotWithShape="1">
          <a:blip r:embed="rId3">
            <a:alphaModFix/>
          </a:blip>
          <a:srcRect b="1578" l="-1338" r="16621" t="-1579"/>
          <a:stretch/>
        </p:blipFill>
        <p:spPr>
          <a:xfrm>
            <a:off x="255767" y="324126"/>
            <a:ext cx="6287838" cy="5566832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68" name="Google Shape;168;p9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20201007_075034736_MP.jpeg" id="169" name="Google Shape;16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6982" y="158750"/>
            <a:ext cx="2916767" cy="3889023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IMG_20201007_075026332.jpeg" id="170" name="Google Shape;17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79984" y="2349499"/>
            <a:ext cx="2786063" cy="371475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7827.jpg" id="177" name="Google Shape;17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2625" y="328083"/>
            <a:ext cx="7508876" cy="5005917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IMG_6152.jpg" id="178" name="Google Shape;17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064" y="349249"/>
            <a:ext cx="3752853" cy="5003805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Our curriculum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1"/>
          <p:cNvSpPr txBox="1"/>
          <p:nvPr>
            <p:ph idx="1" type="body"/>
          </p:nvPr>
        </p:nvSpPr>
        <p:spPr>
          <a:xfrm>
            <a:off x="838200" y="1778000"/>
            <a:ext cx="5975700" cy="43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Projects provide rich links between English and some foundation subjects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Essential question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Legacy outcomes</a:t>
            </a:r>
            <a:endParaRPr/>
          </a:p>
          <a:p>
            <a:pPr indent="-4064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Knowledge progression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Maths, computing, science taught rigorously and discretely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PE and Music taught by specialist staff</a:t>
            </a:r>
            <a:endParaRPr/>
          </a:p>
        </p:txBody>
      </p:sp>
      <p:sp>
        <p:nvSpPr>
          <p:cNvPr id="186" name="Google Shape;186;p11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7938.jpeg" id="187" name="Google Shape;18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7331" y="1502833"/>
            <a:ext cx="4924777" cy="3693583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4167.jpg" id="194" name="Google Shape;19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658" y="678216"/>
            <a:ext cx="7473223" cy="4982149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95" name="Google Shape;19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6453" y="3058584"/>
            <a:ext cx="3998650" cy="2665767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IMG_4194.jpg" id="196" name="Google Shape;19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3526" y="211667"/>
            <a:ext cx="4005404" cy="2670269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6319.jpg" id="201" name="Google Shape;20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650" y="306915"/>
            <a:ext cx="4040188" cy="5386917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02" name="Google Shape;202;p13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2978.jpg" id="203" name="Google Shape;203;p13"/>
          <p:cNvPicPr preferRelativeResize="0"/>
          <p:nvPr/>
        </p:nvPicPr>
        <p:blipFill rotWithShape="1">
          <a:blip r:embed="rId4">
            <a:alphaModFix/>
          </a:blip>
          <a:srcRect b="0" l="0" r="15597" t="0"/>
          <a:stretch/>
        </p:blipFill>
        <p:spPr>
          <a:xfrm>
            <a:off x="4778374" y="296333"/>
            <a:ext cx="6873876" cy="5429582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4166.jpg" id="210" name="Google Shape;21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064" y="328083"/>
            <a:ext cx="7687529" cy="5765647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IMG_1103.jpg" id="211" name="Google Shape;21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7209016" y="1289397"/>
            <a:ext cx="5767921" cy="3845281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Outcomes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5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5"/>
          <p:cNvSpPr txBox="1"/>
          <p:nvPr>
            <p:ph idx="1" type="body"/>
          </p:nvPr>
        </p:nvSpPr>
        <p:spPr>
          <a:xfrm>
            <a:off x="838200" y="1778001"/>
            <a:ext cx="6083300" cy="4398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GB" sz="2590"/>
              <a:t>In 2022…</a:t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GB" sz="2590"/>
              <a:t>In Early Years, </a:t>
            </a:r>
            <a:r>
              <a:rPr b="1" lang="en-GB" sz="2590"/>
              <a:t>76</a:t>
            </a:r>
            <a:r>
              <a:rPr b="1" lang="en-GB" sz="2590"/>
              <a:t>%</a:t>
            </a:r>
            <a:r>
              <a:rPr lang="en-GB" sz="2590"/>
              <a:t> of children reached a Good Level of Development’, compared to </a:t>
            </a:r>
            <a:r>
              <a:rPr b="1" lang="en-GB" sz="2590"/>
              <a:t>65</a:t>
            </a:r>
            <a:r>
              <a:rPr b="1" lang="en-GB" sz="2590"/>
              <a:t>%</a:t>
            </a:r>
            <a:r>
              <a:rPr lang="en-GB" sz="2590"/>
              <a:t> nationally.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b="1" sz="259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b="1" lang="en-GB" sz="2590"/>
              <a:t>79% </a:t>
            </a:r>
            <a:r>
              <a:rPr lang="en-GB" sz="2590"/>
              <a:t>of children left our school in Year 6 at the expected level in Reading, Writing and Maths, compared to </a:t>
            </a:r>
            <a:r>
              <a:rPr b="1" lang="en-GB" sz="2590"/>
              <a:t>59</a:t>
            </a:r>
            <a:r>
              <a:rPr b="1" lang="en-GB" sz="2590"/>
              <a:t>% </a:t>
            </a:r>
            <a:r>
              <a:rPr lang="en-GB" sz="2590"/>
              <a:t>nationally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b="1" lang="en-GB" sz="2590"/>
              <a:t>23</a:t>
            </a:r>
            <a:r>
              <a:rPr b="1" lang="en-GB" sz="2590"/>
              <a:t>% </a:t>
            </a:r>
            <a:r>
              <a:rPr lang="en-GB" sz="2590"/>
              <a:t>achieved this at a higher level, compared to </a:t>
            </a:r>
            <a:r>
              <a:rPr b="1" lang="en-GB" sz="2590"/>
              <a:t>7</a:t>
            </a:r>
            <a:r>
              <a:rPr b="1" lang="en-GB" sz="2590"/>
              <a:t>% </a:t>
            </a:r>
            <a:r>
              <a:rPr lang="en-GB" sz="2590"/>
              <a:t>nationally.</a:t>
            </a:r>
            <a:endParaRPr sz="2590"/>
          </a:p>
        </p:txBody>
      </p:sp>
      <p:pic>
        <p:nvPicPr>
          <p:cNvPr id="220" name="Google Shape;22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8150" y="259129"/>
            <a:ext cx="4787250" cy="572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More about us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6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6"/>
          <p:cNvSpPr txBox="1"/>
          <p:nvPr>
            <p:ph idx="1" type="body"/>
          </p:nvPr>
        </p:nvSpPr>
        <p:spPr>
          <a:xfrm>
            <a:off x="838200" y="1778000"/>
            <a:ext cx="10515600" cy="3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Music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Sport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Forest school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Parental involvement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Experiences and opportunities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Extra-curricular offer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Wraparound provision</a:t>
            </a:r>
            <a:endParaRPr/>
          </a:p>
        </p:txBody>
      </p:sp>
      <p:pic>
        <p:nvPicPr>
          <p:cNvPr descr="IMG_5672.jpg" id="229" name="Google Shape;22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8750" y="156633"/>
            <a:ext cx="2335213" cy="3113617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IMG_3444.jpeg" id="230" name="Google Shape;23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1078" y="158749"/>
            <a:ext cx="4271779" cy="4783668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9de7a9bc93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19de7a9bc93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g19de7a9bc9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180" y="170725"/>
            <a:ext cx="9551450" cy="651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6561.jpg" id="245" name="Google Shape;24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278" y="433917"/>
            <a:ext cx="7464775" cy="5598582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IMG_3023.jpg" id="246" name="Google Shape;24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7196667" y="1375832"/>
            <a:ext cx="5587999" cy="3725332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>
            <p:ph type="title"/>
          </p:nvPr>
        </p:nvSpPr>
        <p:spPr>
          <a:xfrm>
            <a:off x="774701" y="2169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Welcome to our school!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6195.jpg" id="103" name="Google Shape;10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5918" y="1677457"/>
            <a:ext cx="4508500" cy="3381375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824.jpg" id="251" name="Google Shape;25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0299" y="148166"/>
            <a:ext cx="3875618" cy="5812496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IMG_9973.jpg" id="252" name="Google Shape;25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9750" y="148167"/>
            <a:ext cx="4063181" cy="5800418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3" name="Google Shape;253;p18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GB" sz="4000"/>
              <a:t>Any questions?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9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5769.jpg" id="265" name="Google Shape;26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8166" y="1210027"/>
            <a:ext cx="3577167" cy="4769555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66" name="Google Shape;266;p21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1"/>
          <p:cNvSpPr txBox="1"/>
          <p:nvPr>
            <p:ph type="title"/>
          </p:nvPr>
        </p:nvSpPr>
        <p:spPr>
          <a:xfrm>
            <a:off x="668866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We hope to see you soon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We will cover…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>
            <p:ph idx="1" type="body"/>
          </p:nvPr>
        </p:nvSpPr>
        <p:spPr>
          <a:xfrm>
            <a:off x="838200" y="1778001"/>
            <a:ext cx="7515243" cy="4398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What our school is all about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Why our school is special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Early Years at Hotham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Our curriculum – what your child will learn here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How to find out more…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6192.jpg" id="112" name="Google Shape;11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9304" y="1042766"/>
            <a:ext cx="3178485" cy="423798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16bdb0dc22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600" y="116275"/>
            <a:ext cx="5379275" cy="662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Our school in a nutshell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 txBox="1"/>
          <p:nvPr>
            <p:ph idx="1" type="body"/>
          </p:nvPr>
        </p:nvSpPr>
        <p:spPr>
          <a:xfrm>
            <a:off x="838200" y="1690700"/>
            <a:ext cx="6913500" cy="3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GB" sz="1990"/>
              <a:t>Hotham is a </a:t>
            </a:r>
            <a:r>
              <a:rPr b="1" lang="en-GB" sz="1990"/>
              <a:t>dynamic</a:t>
            </a:r>
            <a:r>
              <a:rPr lang="en-GB" sz="1990"/>
              <a:t>, </a:t>
            </a:r>
            <a:r>
              <a:rPr b="1" lang="en-GB" sz="1990"/>
              <a:t>caring</a:t>
            </a:r>
            <a:r>
              <a:rPr lang="en-GB" sz="1990"/>
              <a:t> and </a:t>
            </a:r>
            <a:r>
              <a:rPr b="1" lang="en-GB" sz="1990"/>
              <a:t>high-achieving </a:t>
            </a:r>
            <a:r>
              <a:rPr lang="en-GB" sz="1990"/>
              <a:t>school in the heart of Putney.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199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GB" sz="1990"/>
              <a:t>Everything we do here is for a </a:t>
            </a:r>
            <a:r>
              <a:rPr b="1" lang="en-GB" sz="1990"/>
              <a:t>purpose</a:t>
            </a:r>
            <a:r>
              <a:rPr lang="en-GB" sz="1990"/>
              <a:t>.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199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GB" sz="1990"/>
              <a:t>Our </a:t>
            </a:r>
            <a:r>
              <a:rPr b="1" lang="en-GB" sz="1990"/>
              <a:t>curriculum</a:t>
            </a:r>
            <a:r>
              <a:rPr lang="en-GB" sz="1990"/>
              <a:t> is well-known for its engaging and innovate projects.  All children learn </a:t>
            </a:r>
            <a:r>
              <a:rPr b="1" lang="en-GB" sz="1990"/>
              <a:t>French</a:t>
            </a:r>
            <a:r>
              <a:rPr lang="en-GB" sz="1990"/>
              <a:t> from day one.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199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590"/>
              <a:buNone/>
            </a:pPr>
            <a:r>
              <a:rPr lang="en-GB" sz="1990"/>
              <a:t>Our </a:t>
            </a:r>
            <a:r>
              <a:rPr b="1" lang="en-GB" sz="1990"/>
              <a:t>school site </a:t>
            </a:r>
            <a:r>
              <a:rPr lang="en-GB" sz="1990"/>
              <a:t>is unrivalled in the local area with its </a:t>
            </a:r>
            <a:r>
              <a:rPr b="1" lang="en-GB" sz="1990"/>
              <a:t>forest school </a:t>
            </a:r>
            <a:r>
              <a:rPr lang="en-GB" sz="1990"/>
              <a:t>and </a:t>
            </a:r>
            <a:r>
              <a:rPr b="1" lang="en-GB" sz="1990"/>
              <a:t>sports facilities.</a:t>
            </a:r>
            <a:endParaRPr sz="1990"/>
          </a:p>
        </p:txBody>
      </p:sp>
      <p:pic>
        <p:nvPicPr>
          <p:cNvPr descr="IMG_3444.jpeg"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14984" y="640116"/>
            <a:ext cx="3282189" cy="3675494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GB" sz="4000"/>
              <a:t>Our Values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850" y="1958126"/>
            <a:ext cx="3413775" cy="251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5825" y="1973938"/>
            <a:ext cx="3636725" cy="26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445" y="2028926"/>
            <a:ext cx="3890830" cy="25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6bdb0dc221_0_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What makes Hotham special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6bdb0dc221_0_8"/>
          <p:cNvSpPr txBox="1"/>
          <p:nvPr>
            <p:ph idx="1" type="body"/>
          </p:nvPr>
        </p:nvSpPr>
        <p:spPr>
          <a:xfrm>
            <a:off x="838200" y="1778001"/>
            <a:ext cx="10515600" cy="43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We are a real community;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Everything we do is purposeful;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Our curriculum is innovate and delivered passionately;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Pupils achieve highly and expectations are ambitious;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We are fully inclusive school – known for our commitment;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Children learn a second language (French) from the minute they start;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We have exciting plans for the future…</a:t>
            </a:r>
            <a:endParaRPr/>
          </a:p>
        </p:txBody>
      </p:sp>
      <p:sp>
        <p:nvSpPr>
          <p:cNvPr id="145" name="Google Shape;145;g16bdb0dc221_0_8"/>
          <p:cNvSpPr/>
          <p:nvPr/>
        </p:nvSpPr>
        <p:spPr>
          <a:xfrm>
            <a:off x="4853" y="6319156"/>
            <a:ext cx="12211200" cy="532800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GB" sz="4000">
                <a:latin typeface="Calibri"/>
                <a:ea typeface="Calibri"/>
                <a:cs typeface="Calibri"/>
                <a:sym typeface="Calibri"/>
              </a:rPr>
              <a:t>Early Years at Hotham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7"/>
          <p:cNvSpPr txBox="1"/>
          <p:nvPr>
            <p:ph idx="1" type="body"/>
          </p:nvPr>
        </p:nvSpPr>
        <p:spPr>
          <a:xfrm>
            <a:off x="838200" y="1778001"/>
            <a:ext cx="10515600" cy="4398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One Nursery Class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Available full or part time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Two Reception Classes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Shared outdoor area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Excellence and expertise within the team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Children learn through play, mixed with direct input from the teacher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Focus on early reading and phonics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Learning journeys which document pupil progress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53" name="Google Shape;153;p7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>
            <a:off x="4853" y="6319156"/>
            <a:ext cx="12211222" cy="532931"/>
          </a:xfrm>
          <a:prstGeom prst="rect">
            <a:avLst/>
          </a:prstGeom>
          <a:gradFill>
            <a:gsLst>
              <a:gs pos="0">
                <a:srgbClr val="7E0000"/>
              </a:gs>
              <a:gs pos="50000">
                <a:srgbClr val="B60000"/>
              </a:gs>
              <a:gs pos="100000">
                <a:srgbClr val="DB00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6191.jpg" id="160" name="Google Shape;16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832" y="277813"/>
            <a:ext cx="7672918" cy="5754688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IMG_6199.jpg" id="161" name="Google Shape;16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5002" y="3259665"/>
            <a:ext cx="3598331" cy="2698749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IMG_2175.jpg" id="162" name="Google Shape;16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0289" y="500943"/>
            <a:ext cx="3614210" cy="2409473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2020-08-29T14:52:13Z</dcterms:created>
  <dc:creator>Richard Byrne-Smith</dc:creator>
</cp:coreProperties>
</file>